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63" r:id="rId4"/>
    <p:sldId id="266" r:id="rId5"/>
    <p:sldId id="264" r:id="rId6"/>
    <p:sldId id="258" r:id="rId7"/>
    <p:sldId id="267" r:id="rId8"/>
    <p:sldId id="268" r:id="rId9"/>
    <p:sldId id="269" r:id="rId10"/>
    <p:sldId id="270" r:id="rId11"/>
    <p:sldId id="271" r:id="rId12"/>
    <p:sldId id="265" r:id="rId1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62621"/>
    <a:srgbClr val="385723"/>
    <a:srgbClr val="18171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7"/>
    <p:restoredTop sz="94648"/>
  </p:normalViewPr>
  <p:slideViewPr>
    <p:cSldViewPr snapToGrid="0" snapToObjects="1">
      <p:cViewPr varScale="1">
        <p:scale>
          <a:sx n="121" d="100"/>
          <a:sy n="121" d="100"/>
        </p:scale>
        <p:origin x="23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C83ADB-42E7-F046-A3BD-55DF11FBB1CE}" type="datetimeFigureOut">
              <a:rPr kumimoji="1" lang="ko-Kore-KR" altLang="en-US" smtClean="0"/>
              <a:t>2022. 7. 26.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D85A27-E227-3D4C-B368-1F9EB12142EA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164957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D85A27-E227-3D4C-B368-1F9EB12142EA}" type="slidenum">
              <a:rPr kumimoji="1" lang="ko-Kore-KR" altLang="en-US" smtClean="0"/>
              <a:t>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747597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AD6E8731-841A-1147-8A01-FD04EF263BD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46100" y="0"/>
            <a:ext cx="6858000" cy="685800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E60DF7DC-EB3E-584B-88FA-615621ED6191}"/>
              </a:ext>
            </a:extLst>
          </p:cNvPr>
          <p:cNvSpPr/>
          <p:nvPr userDrawn="1"/>
        </p:nvSpPr>
        <p:spPr>
          <a:xfrm>
            <a:off x="11341100" y="0"/>
            <a:ext cx="850900" cy="850900"/>
          </a:xfrm>
          <a:prstGeom prst="rect">
            <a:avLst/>
          </a:prstGeom>
          <a:solidFill>
            <a:srgbClr val="1626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564028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5ADD77B2-8093-1B4F-9782-7E8CCD4C32B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626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387299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3482824-91CC-6D45-A4E3-01EBDAA60B2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A20D831-0B5D-4A4C-9DCD-DF4A65EF10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FEBF96F-A3DF-7D45-A944-AB94C3505B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3355C-D44F-684F-B73F-4BE3C1726457}" type="datetimeFigureOut">
              <a:rPr kumimoji="1" lang="ko-KR" altLang="en-US" smtClean="0"/>
              <a:t>2022. 7. 26.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29EBE4E-4BBD-474A-B638-1A119B5A0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BE69FAD-4387-DB4D-ADCD-FE4C81B48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FFB6-03F8-2F47-B61A-E4AF6C312AA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877879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BD7E1AA2-BFDA-684A-9FF6-ECE5113678BC}"/>
              </a:ext>
            </a:extLst>
          </p:cNvPr>
          <p:cNvSpPr/>
          <p:nvPr userDrawn="1"/>
        </p:nvSpPr>
        <p:spPr>
          <a:xfrm>
            <a:off x="0" y="0"/>
            <a:ext cx="7607300" cy="6858000"/>
          </a:xfrm>
          <a:prstGeom prst="rect">
            <a:avLst/>
          </a:prstGeom>
          <a:solidFill>
            <a:srgbClr val="1626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194501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105BF5E4-18A3-7245-A7BD-362A91A6253F}"/>
              </a:ext>
            </a:extLst>
          </p:cNvPr>
          <p:cNvSpPr/>
          <p:nvPr userDrawn="1"/>
        </p:nvSpPr>
        <p:spPr>
          <a:xfrm>
            <a:off x="247650" y="241300"/>
            <a:ext cx="11696700" cy="6375400"/>
          </a:xfrm>
          <a:prstGeom prst="rect">
            <a:avLst/>
          </a:prstGeom>
          <a:solidFill>
            <a:srgbClr val="1626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16C5481-AC41-9A40-A279-44512D102CF5}"/>
              </a:ext>
            </a:extLst>
          </p:cNvPr>
          <p:cNvSpPr/>
          <p:nvPr userDrawn="1"/>
        </p:nvSpPr>
        <p:spPr>
          <a:xfrm>
            <a:off x="7937500" y="723900"/>
            <a:ext cx="3562350" cy="54102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318202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20667CE6-0C34-5347-BF5E-DDD5FB5DC0AD}"/>
              </a:ext>
            </a:extLst>
          </p:cNvPr>
          <p:cNvSpPr/>
          <p:nvPr userDrawn="1"/>
        </p:nvSpPr>
        <p:spPr>
          <a:xfrm>
            <a:off x="11341100" y="0"/>
            <a:ext cx="850900" cy="850900"/>
          </a:xfrm>
          <a:prstGeom prst="rect">
            <a:avLst/>
          </a:prstGeom>
          <a:solidFill>
            <a:srgbClr val="1626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652866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716EC54E-ECF3-0843-9A90-5EB8E0A5FDCD}"/>
              </a:ext>
            </a:extLst>
          </p:cNvPr>
          <p:cNvSpPr/>
          <p:nvPr userDrawn="1"/>
        </p:nvSpPr>
        <p:spPr>
          <a:xfrm>
            <a:off x="8521700" y="2146300"/>
            <a:ext cx="3429000" cy="4279900"/>
          </a:xfrm>
          <a:prstGeom prst="rect">
            <a:avLst/>
          </a:prstGeom>
          <a:solidFill>
            <a:srgbClr val="1626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828616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129539A-BDE4-1748-8BDF-89A1109ED235}"/>
              </a:ext>
            </a:extLst>
          </p:cNvPr>
          <p:cNvSpPr/>
          <p:nvPr userDrawn="1"/>
        </p:nvSpPr>
        <p:spPr>
          <a:xfrm>
            <a:off x="431800" y="0"/>
            <a:ext cx="977900" cy="1536700"/>
          </a:xfrm>
          <a:prstGeom prst="rect">
            <a:avLst/>
          </a:prstGeom>
          <a:solidFill>
            <a:srgbClr val="1626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309958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99A405D8-B291-7C48-9956-A62077519D88}"/>
              </a:ext>
            </a:extLst>
          </p:cNvPr>
          <p:cNvSpPr/>
          <p:nvPr userDrawn="1"/>
        </p:nvSpPr>
        <p:spPr>
          <a:xfrm>
            <a:off x="0" y="0"/>
            <a:ext cx="12192000" cy="444500"/>
          </a:xfrm>
          <a:prstGeom prst="rect">
            <a:avLst/>
          </a:prstGeom>
          <a:solidFill>
            <a:srgbClr val="1626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957350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B1B7ACC1-C0AE-0A46-9944-0EB065ADE7E6}"/>
              </a:ext>
            </a:extLst>
          </p:cNvPr>
          <p:cNvSpPr/>
          <p:nvPr userDrawn="1"/>
        </p:nvSpPr>
        <p:spPr>
          <a:xfrm>
            <a:off x="10909300" y="0"/>
            <a:ext cx="977900" cy="1536700"/>
          </a:xfrm>
          <a:prstGeom prst="rect">
            <a:avLst/>
          </a:prstGeom>
          <a:solidFill>
            <a:srgbClr val="1626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74780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77350B4F-FA78-A64C-A48D-1364329C1886}"/>
              </a:ext>
            </a:extLst>
          </p:cNvPr>
          <p:cNvSpPr/>
          <p:nvPr userDrawn="1"/>
        </p:nvSpPr>
        <p:spPr>
          <a:xfrm>
            <a:off x="0" y="6413500"/>
            <a:ext cx="12192000" cy="444500"/>
          </a:xfrm>
          <a:prstGeom prst="rect">
            <a:avLst/>
          </a:prstGeom>
          <a:solidFill>
            <a:srgbClr val="1626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397175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998682B-AC90-8648-85F9-9658AE3A24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316A670-9687-4546-A6E0-E649935579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FA6FA3A-3C06-344B-8B1C-9F8FEF2B16F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63355C-D44F-684F-B73F-4BE3C1726457}" type="datetimeFigureOut">
              <a:rPr kumimoji="1" lang="ko-KR" altLang="en-US" smtClean="0"/>
              <a:t>2022. 7. 26.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766CA0D-14C7-6C4F-B4B0-C7CDF2936C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8E95995-1599-0D46-9F13-67CE15092D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DEFFB6-03F8-2F47-B61A-E4AF6C312AA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134593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.JPG"/><Relationship Id="rId5" Type="http://schemas.openxmlformats.org/officeDocument/2006/relationships/image" Target="../media/image10.JPG"/><Relationship Id="rId4" Type="http://schemas.openxmlformats.org/officeDocument/2006/relationships/image" Target="../media/image9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www.kaggle.com/datasets/vipoooool/new-plant-diseases-dataset?datasetId=78313&amp;sortBy=voteCount" TargetMode="Externa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BC36CE0-9E8B-E14A-9D39-5D5D4171C201}"/>
              </a:ext>
            </a:extLst>
          </p:cNvPr>
          <p:cNvSpPr txBox="1"/>
          <p:nvPr/>
        </p:nvSpPr>
        <p:spPr>
          <a:xfrm>
            <a:off x="8625905" y="1789676"/>
            <a:ext cx="1794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Bell MT" panose="02020503060305020303" pitchFamily="18" charset="0"/>
                <a:cs typeface="Mangal" panose="02040503050203030202" pitchFamily="18" charset="0"/>
              </a:rPr>
              <a:t>Section 4 Project</a:t>
            </a:r>
            <a:endParaRPr kumimoji="1" lang="ko-KR" altLang="en-US" dirty="0">
              <a:latin typeface="Bell MT" panose="02020503060305020303" pitchFamily="18" charset="0"/>
              <a:cs typeface="Mangal" panose="02040503050203030202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26634F-2CAA-1948-8160-4D5FF416CFE2}"/>
              </a:ext>
            </a:extLst>
          </p:cNvPr>
          <p:cNvSpPr txBox="1"/>
          <p:nvPr/>
        </p:nvSpPr>
        <p:spPr>
          <a:xfrm>
            <a:off x="7470834" y="2841875"/>
            <a:ext cx="47211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200" b="1" dirty="0">
                <a:latin typeface="+mj-lt"/>
                <a:ea typeface="GulimChe" panose="020B0609000101010101" pitchFamily="49" charset="-127"/>
                <a:cs typeface="Mangal" panose="02040503050203030202" pitchFamily="18" charset="0"/>
              </a:rPr>
              <a:t>식물 질병 예측 프로그램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2714757-4DCD-AAE5-354B-3A84409ED874}"/>
              </a:ext>
            </a:extLst>
          </p:cNvPr>
          <p:cNvSpPr txBox="1"/>
          <p:nvPr/>
        </p:nvSpPr>
        <p:spPr>
          <a:xfrm>
            <a:off x="8850915" y="4109517"/>
            <a:ext cx="196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AI 13 </a:t>
            </a:r>
            <a:r>
              <a:rPr kumimoji="1" lang="ko-KR" altLang="en-US" dirty="0"/>
              <a:t>오지혜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8108853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36E6B55-3E89-344B-A8A9-27574B2AF0B4}"/>
              </a:ext>
            </a:extLst>
          </p:cNvPr>
          <p:cNvSpPr txBox="1"/>
          <p:nvPr/>
        </p:nvSpPr>
        <p:spPr>
          <a:xfrm>
            <a:off x="8187950" y="2828835"/>
            <a:ext cx="3013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latin typeface="Bell MT" panose="02020503060305020303" pitchFamily="18" charset="0"/>
              </a:rPr>
              <a:t>.</a:t>
            </a:r>
            <a:endParaRPr kumimoji="1" lang="ko-KR" altLang="en-US" dirty="0">
              <a:latin typeface="Bell MT" panose="02020503060305020303" pitchFamily="18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4DB0FDE-3CB6-7986-3F1F-F5830CFFE3B3}"/>
              </a:ext>
            </a:extLst>
          </p:cNvPr>
          <p:cNvSpPr/>
          <p:nvPr/>
        </p:nvSpPr>
        <p:spPr>
          <a:xfrm>
            <a:off x="605701" y="611202"/>
            <a:ext cx="10980596" cy="561870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788E556-1398-6112-1338-6F807B0F271F}"/>
              </a:ext>
            </a:extLst>
          </p:cNvPr>
          <p:cNvSpPr txBox="1"/>
          <p:nvPr/>
        </p:nvSpPr>
        <p:spPr>
          <a:xfrm>
            <a:off x="671055" y="611202"/>
            <a:ext cx="47712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b="1" dirty="0"/>
              <a:t>5.</a:t>
            </a:r>
            <a:r>
              <a:rPr kumimoji="1" lang="ko-KR" altLang="en-US" sz="2800" b="1" dirty="0"/>
              <a:t> 모델 검증 및 성능 확인</a:t>
            </a:r>
            <a:endParaRPr kumimoji="1" lang="ko-Kore-KR" altLang="en-US" sz="2800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5F0DD03-E6CF-0646-5B42-0F33B9ED72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1" y="1533987"/>
            <a:ext cx="5191702" cy="348970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5B16094-01B0-E6C4-37E2-D8DF108737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3002" y="1533987"/>
            <a:ext cx="5191701" cy="348970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F93D019-66CE-BE94-B575-91F4B2FC283C}"/>
              </a:ext>
            </a:extLst>
          </p:cNvPr>
          <p:cNvSpPr txBox="1"/>
          <p:nvPr/>
        </p:nvSpPr>
        <p:spPr>
          <a:xfrm>
            <a:off x="3475417" y="5185572"/>
            <a:ext cx="5233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Test </a:t>
            </a:r>
            <a:r>
              <a:rPr kumimoji="1" lang="ko-Kore-KR" altLang="en-US" dirty="0"/>
              <a:t>데이터로</a:t>
            </a:r>
            <a:r>
              <a:rPr kumimoji="1" lang="ko-KR" altLang="en-US" dirty="0"/>
              <a:t> 예측 진행</a:t>
            </a:r>
            <a:r>
              <a:rPr kumimoji="1" lang="en-US" altLang="ko-KR" dirty="0"/>
              <a:t>,</a:t>
            </a:r>
            <a:r>
              <a:rPr kumimoji="1" lang="ko-KR" altLang="en-US" dirty="0"/>
              <a:t> 정확하게 맞추는 모습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9329615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6C5A91A-5F15-1DAA-CA2D-3973C92FD9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6002" y="0"/>
            <a:ext cx="4825998" cy="6430780"/>
          </a:xfrm>
          <a:prstGeom prst="rect">
            <a:avLst/>
          </a:prstGeom>
          <a:effectLst>
            <a:outerShdw blurRad="1265067" dist="50800" dir="5400000" algn="ctr" rotWithShape="0">
              <a:srgbClr val="000000">
                <a:alpha val="0"/>
              </a:srgbClr>
            </a:outerShdw>
            <a:reflection blurRad="1084374" stA="5000" endPos="93000" dist="50800" dir="5400000" sy="-100000" algn="bl" rotWithShape="0"/>
          </a:effectLst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E4DDD81-1A42-1C49-84AA-5FF73E0BD231}"/>
              </a:ext>
            </a:extLst>
          </p:cNvPr>
          <p:cNvSpPr/>
          <p:nvPr/>
        </p:nvSpPr>
        <p:spPr>
          <a:xfrm>
            <a:off x="688986" y="658609"/>
            <a:ext cx="41370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ko-KR" sz="2800" b="1" dirty="0">
                <a:latin typeface="+mj-lt"/>
              </a:rPr>
              <a:t>6.</a:t>
            </a:r>
            <a:r>
              <a:rPr kumimoji="1" lang="ko-KR" altLang="en-US" sz="2800" b="1" dirty="0">
                <a:latin typeface="+mj-lt"/>
              </a:rPr>
              <a:t> 보완할 점 </a:t>
            </a:r>
            <a:endParaRPr lang="ko-KR" altLang="en-US" sz="2800" b="1" dirty="0">
              <a:latin typeface="+mj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59F7B46-83AF-E6BE-1971-FFA92B941ED0}"/>
              </a:ext>
            </a:extLst>
          </p:cNvPr>
          <p:cNvSpPr txBox="1"/>
          <p:nvPr/>
        </p:nvSpPr>
        <p:spPr>
          <a:xfrm>
            <a:off x="411056" y="1656653"/>
            <a:ext cx="675424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kumimoji="1" lang="ko-Kore-KR" altLang="en-US" dirty="0"/>
              <a:t>다른</a:t>
            </a:r>
            <a:r>
              <a:rPr kumimoji="1" lang="ko-KR" altLang="en-US" dirty="0"/>
              <a:t> 구조로 모델 구현 </a:t>
            </a:r>
            <a:r>
              <a:rPr kumimoji="1" lang="en-US" altLang="ko-KR" dirty="0"/>
              <a:t>(ex. </a:t>
            </a:r>
            <a:r>
              <a:rPr kumimoji="1" lang="en-US" altLang="ko-KR" dirty="0" err="1"/>
              <a:t>Alexnet</a:t>
            </a:r>
            <a:r>
              <a:rPr kumimoji="1" lang="en-US" altLang="ko-KR" dirty="0"/>
              <a:t>, MobileNetV2)</a:t>
            </a:r>
          </a:p>
          <a:p>
            <a:endParaRPr kumimoji="1" lang="en-US" altLang="ko-KR" dirty="0"/>
          </a:p>
          <a:p>
            <a:pPr marL="285750" indent="-285750">
              <a:buFontTx/>
              <a:buChar char="-"/>
            </a:pPr>
            <a:r>
              <a:rPr kumimoji="1" lang="ko-KR" altLang="en-US" dirty="0"/>
              <a:t>데이터 양이 많아 에폭시 마다 돌아가는 시간이 너무 길었음</a:t>
            </a:r>
            <a:endParaRPr kumimoji="1" lang="en-US" altLang="ko-KR" dirty="0"/>
          </a:p>
          <a:p>
            <a:endParaRPr kumimoji="1" lang="en-US" altLang="ko-KR" dirty="0"/>
          </a:p>
          <a:p>
            <a:pPr marL="285750" indent="-285750">
              <a:buFontTx/>
              <a:buChar char="-"/>
            </a:pPr>
            <a:r>
              <a:rPr kumimoji="1" lang="ko-KR" altLang="en-US" dirty="0"/>
              <a:t>파라미터 조정 미흡</a:t>
            </a:r>
            <a:endParaRPr kumimoji="1" lang="en-US" altLang="ko-KR" dirty="0"/>
          </a:p>
          <a:p>
            <a:pPr marL="285750" indent="-285750">
              <a:buFontTx/>
              <a:buChar char="-"/>
            </a:pPr>
            <a:endParaRPr kumimoji="1" lang="en-US" altLang="ko-Kore-KR" dirty="0"/>
          </a:p>
          <a:p>
            <a:pPr marL="285750" indent="-285750">
              <a:buFontTx/>
              <a:buChar char="-"/>
            </a:pPr>
            <a:r>
              <a:rPr kumimoji="1" lang="ko-KR" altLang="en-US" dirty="0"/>
              <a:t>현실적인 데이터와 다른 잎 사진에서도 예측을 제대로 하는지 확인하지 못함</a:t>
            </a:r>
            <a:endParaRPr kumimoji="1" lang="en-US" altLang="ko-KR" dirty="0"/>
          </a:p>
          <a:p>
            <a:pPr marL="285750" indent="-285750">
              <a:buFontTx/>
              <a:buChar char="-"/>
            </a:pPr>
            <a:endParaRPr kumimoji="1" lang="en-US" altLang="ko-Kore-KR" dirty="0"/>
          </a:p>
          <a:p>
            <a:pPr marL="285750" indent="-285750">
              <a:buFontTx/>
              <a:buChar char="-"/>
            </a:pP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42071861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2AF52C7-1C8B-754E-83DA-7A52956830CD}"/>
              </a:ext>
            </a:extLst>
          </p:cNvPr>
          <p:cNvSpPr txBox="1"/>
          <p:nvPr/>
        </p:nvSpPr>
        <p:spPr>
          <a:xfrm>
            <a:off x="5069245" y="3228945"/>
            <a:ext cx="20535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b="1" dirty="0">
                <a:solidFill>
                  <a:schemeClr val="bg1"/>
                </a:solidFill>
                <a:latin typeface="Bell MT" panose="02020503060305020303" pitchFamily="18" charset="0"/>
              </a:rPr>
              <a:t>THANK YOU </a:t>
            </a:r>
            <a:r>
              <a:rPr kumimoji="1" lang="en-US" altLang="ko-KR" sz="2000" b="1" dirty="0">
                <a:solidFill>
                  <a:schemeClr val="bg1"/>
                </a:solidFill>
                <a:latin typeface="Bell MT" panose="02020503060305020303" pitchFamily="18" charset="0"/>
                <a:sym typeface="Wingdings" pitchFamily="2" charset="2"/>
              </a:rPr>
              <a:t></a:t>
            </a:r>
            <a:endParaRPr kumimoji="1" lang="ko-KR" altLang="en-US" sz="2000" b="1" dirty="0">
              <a:solidFill>
                <a:schemeClr val="bg1"/>
              </a:solidFill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29177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2263CF58-A4F7-FA43-883B-47F2428E8C6B}"/>
              </a:ext>
            </a:extLst>
          </p:cNvPr>
          <p:cNvSpPr/>
          <p:nvPr/>
        </p:nvSpPr>
        <p:spPr>
          <a:xfrm>
            <a:off x="1964223" y="727006"/>
            <a:ext cx="3661578" cy="561870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000" b="1" dirty="0">
                <a:solidFill>
                  <a:schemeClr val="tx1"/>
                </a:solidFill>
                <a:latin typeface="+mj-ea"/>
                <a:ea typeface="+mj-ea"/>
              </a:rPr>
              <a:t>1.</a:t>
            </a:r>
            <a:r>
              <a:rPr kumimoji="1" lang="ko-KR" altLang="en-US" sz="2000" b="1" dirty="0">
                <a:solidFill>
                  <a:schemeClr val="tx1"/>
                </a:solidFill>
                <a:latin typeface="+mj-ea"/>
                <a:ea typeface="+mj-ea"/>
              </a:rPr>
              <a:t>주제 소개</a:t>
            </a:r>
            <a:endParaRPr kumimoji="1" lang="en-US" altLang="ko-KR" sz="2000" b="1" dirty="0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endParaRPr kumimoji="1" lang="en-US" altLang="ko-KR" sz="2000" b="1" dirty="0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r>
              <a:rPr kumimoji="1" lang="en-US" altLang="ko-KR" sz="2000" b="1" dirty="0">
                <a:solidFill>
                  <a:schemeClr val="tx1"/>
                </a:solidFill>
                <a:latin typeface="+mj-ea"/>
                <a:ea typeface="+mj-ea"/>
              </a:rPr>
              <a:t>2.</a:t>
            </a:r>
            <a:r>
              <a:rPr kumimoji="1" lang="ko-KR" altLang="en-US" sz="2000" b="1" dirty="0">
                <a:solidFill>
                  <a:schemeClr val="tx1"/>
                </a:solidFill>
                <a:latin typeface="+mj-ea"/>
                <a:ea typeface="+mj-ea"/>
              </a:rPr>
              <a:t>데이터 셋 소개</a:t>
            </a:r>
            <a:endParaRPr kumimoji="1" lang="en-US" altLang="ko-KR" sz="2000" b="1" dirty="0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endParaRPr kumimoji="1" lang="en-US" altLang="ko-KR" sz="2000" b="1" dirty="0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r>
              <a:rPr kumimoji="1" lang="en-US" altLang="ko-KR" sz="2000" b="1" dirty="0">
                <a:solidFill>
                  <a:schemeClr val="tx1"/>
                </a:solidFill>
                <a:latin typeface="+mj-ea"/>
                <a:ea typeface="+mj-ea"/>
              </a:rPr>
              <a:t>3.</a:t>
            </a:r>
            <a:r>
              <a:rPr kumimoji="1" lang="ko-KR" altLang="en-US" sz="2000" b="1" dirty="0">
                <a:solidFill>
                  <a:schemeClr val="tx1"/>
                </a:solidFill>
                <a:latin typeface="+mj-ea"/>
                <a:ea typeface="+mj-ea"/>
              </a:rPr>
              <a:t>데이터 처리</a:t>
            </a:r>
            <a:endParaRPr kumimoji="1" lang="en-US" altLang="ko-KR" sz="2000" b="1" dirty="0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r>
              <a:rPr kumimoji="1" lang="ko-KR" altLang="en-US" sz="2000" b="1" dirty="0">
                <a:solidFill>
                  <a:schemeClr val="tx1"/>
                </a:solidFill>
                <a:latin typeface="+mj-ea"/>
                <a:ea typeface="+mj-ea"/>
              </a:rPr>
              <a:t> </a:t>
            </a:r>
            <a:endParaRPr kumimoji="1" lang="en-US" altLang="ko-KR" sz="2000" b="1" dirty="0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r>
              <a:rPr kumimoji="1" lang="en-US" altLang="ko-KR" sz="2000" b="1" dirty="0">
                <a:solidFill>
                  <a:schemeClr val="tx1"/>
                </a:solidFill>
                <a:latin typeface="+mj-ea"/>
                <a:ea typeface="+mj-ea"/>
              </a:rPr>
              <a:t>4.</a:t>
            </a:r>
            <a:r>
              <a:rPr kumimoji="1" lang="ko-KR" altLang="en-US" sz="2000" b="1" dirty="0">
                <a:solidFill>
                  <a:schemeClr val="tx1"/>
                </a:solidFill>
                <a:latin typeface="+mj-ea"/>
                <a:ea typeface="+mj-ea"/>
              </a:rPr>
              <a:t> 모델 생성 및 학습</a:t>
            </a:r>
            <a:endParaRPr kumimoji="1" lang="en-US" altLang="ko-KR" sz="2000" b="1" dirty="0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endParaRPr kumimoji="1" lang="en-US" altLang="ko-KR" sz="2000" b="1" dirty="0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r>
              <a:rPr kumimoji="1" lang="en-US" altLang="ko-KR" sz="2000" b="1" dirty="0">
                <a:solidFill>
                  <a:schemeClr val="tx1"/>
                </a:solidFill>
                <a:latin typeface="+mj-ea"/>
                <a:ea typeface="+mj-ea"/>
              </a:rPr>
              <a:t>5.</a:t>
            </a:r>
            <a:r>
              <a:rPr kumimoji="1" lang="ko-KR" altLang="en-US" sz="2000" b="1" dirty="0">
                <a:solidFill>
                  <a:schemeClr val="tx1"/>
                </a:solidFill>
                <a:latin typeface="+mj-ea"/>
                <a:ea typeface="+mj-ea"/>
              </a:rPr>
              <a:t> 모델 검증 및 성능 확인</a:t>
            </a:r>
            <a:endParaRPr kumimoji="1" lang="en-US" altLang="ko-KR" sz="2000" b="1" dirty="0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endParaRPr kumimoji="1" lang="en-US" altLang="ko-KR" sz="2000" b="1" dirty="0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r>
              <a:rPr kumimoji="1" lang="en-US" altLang="ko-KR" sz="2000" b="1" dirty="0">
                <a:solidFill>
                  <a:schemeClr val="tx1"/>
                </a:solidFill>
                <a:latin typeface="+mj-ea"/>
                <a:ea typeface="+mj-ea"/>
              </a:rPr>
              <a:t>6.</a:t>
            </a:r>
            <a:r>
              <a:rPr kumimoji="1" lang="ko-KR" altLang="en-US" sz="2000" b="1" dirty="0">
                <a:solidFill>
                  <a:schemeClr val="tx1"/>
                </a:solidFill>
                <a:latin typeface="+mj-ea"/>
                <a:ea typeface="+mj-ea"/>
              </a:rPr>
              <a:t> 보완할 점</a:t>
            </a:r>
            <a:endParaRPr kumimoji="1" lang="en-US" altLang="ko-KR" sz="2000" b="1" dirty="0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endParaRPr kumimoji="1" lang="ko-KR" altLang="en-US" dirty="0"/>
          </a:p>
        </p:txBody>
      </p:sp>
      <p:pic>
        <p:nvPicPr>
          <p:cNvPr id="9" name="그래픽 8" descr="식물을 든 펼친 손">
            <a:extLst>
              <a:ext uri="{FF2B5EF4-FFF2-40B4-BE49-F238E27FC236}">
                <a16:creationId xmlns:a16="http://schemas.microsoft.com/office/drawing/2014/main" id="{DC7ED1EA-6CC6-974A-F88B-EFE8E94A77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96989" y="594804"/>
            <a:ext cx="2574561" cy="2574561"/>
          </a:xfrm>
          <a:prstGeom prst="rect">
            <a:avLst/>
          </a:prstGeom>
        </p:spPr>
      </p:pic>
      <p:pic>
        <p:nvPicPr>
          <p:cNvPr id="15" name="그래픽 14" descr="과일 그릇">
            <a:extLst>
              <a:ext uri="{FF2B5EF4-FFF2-40B4-BE49-F238E27FC236}">
                <a16:creationId xmlns:a16="http://schemas.microsoft.com/office/drawing/2014/main" id="{748B9BEF-53F5-21A3-7961-390375AE90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96794" y="3688636"/>
            <a:ext cx="2127548" cy="2127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2010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1A9CEA60-80FC-FB45-9C1E-36ED03D63B7E}"/>
              </a:ext>
            </a:extLst>
          </p:cNvPr>
          <p:cNvSpPr txBox="1"/>
          <p:nvPr/>
        </p:nvSpPr>
        <p:spPr>
          <a:xfrm>
            <a:off x="560813" y="359631"/>
            <a:ext cx="23674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b="1" dirty="0">
                <a:latin typeface="+mj-lt"/>
              </a:rPr>
              <a:t>1.</a:t>
            </a:r>
            <a:r>
              <a:rPr kumimoji="1" lang="ko-KR" altLang="en-US" sz="2800" b="1" dirty="0">
                <a:latin typeface="+mj-lt"/>
              </a:rPr>
              <a:t> 주제 소개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A6375DE-0FBB-7504-D753-D5CBD6129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446" y="1266463"/>
            <a:ext cx="3731277" cy="211395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21BC7EB-DE3A-EC16-67A6-9B08D5B622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446" y="3764026"/>
            <a:ext cx="3731275" cy="211395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2A4B24D-8368-A260-E814-280651F46D82}"/>
              </a:ext>
            </a:extLst>
          </p:cNvPr>
          <p:cNvSpPr txBox="1"/>
          <p:nvPr/>
        </p:nvSpPr>
        <p:spPr>
          <a:xfrm>
            <a:off x="671800" y="6004192"/>
            <a:ext cx="27382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200" dirty="0"/>
              <a:t>출처</a:t>
            </a:r>
            <a:r>
              <a:rPr kumimoji="1" lang="en-US" altLang="ko-Kore-KR" sz="1200" dirty="0"/>
              <a:t>:</a:t>
            </a:r>
            <a:r>
              <a:rPr kumimoji="1" lang="ko-KR" altLang="en-US" sz="1200" dirty="0"/>
              <a:t> 충주시 유튜브 </a:t>
            </a:r>
            <a:r>
              <a:rPr kumimoji="1" lang="en-US" altLang="ko-KR" sz="1200" dirty="0"/>
              <a:t>(</a:t>
            </a:r>
            <a:r>
              <a:rPr kumimoji="1" lang="ko-KR" altLang="en-US" sz="1200" dirty="0"/>
              <a:t>사과 </a:t>
            </a:r>
            <a:r>
              <a:rPr kumimoji="1" lang="ko-KR" altLang="en-US" sz="1200" dirty="0" err="1"/>
              <a:t>화상병</a:t>
            </a:r>
            <a:r>
              <a:rPr kumimoji="1" lang="ko-KR" altLang="en-US" sz="1200" dirty="0"/>
              <a:t> 편</a:t>
            </a:r>
            <a:r>
              <a:rPr kumimoji="1" lang="en-US" altLang="ko-KR" sz="1200" dirty="0"/>
              <a:t>)</a:t>
            </a:r>
            <a:endParaRPr kumimoji="1" lang="ko-Kore-KR" altLang="en-US" sz="1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EECC946-9903-1C48-AA18-1414D60F67E0}"/>
              </a:ext>
            </a:extLst>
          </p:cNvPr>
          <p:cNvSpPr txBox="1"/>
          <p:nvPr/>
        </p:nvSpPr>
        <p:spPr>
          <a:xfrm>
            <a:off x="4680263" y="1531344"/>
            <a:ext cx="6413724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2400" b="1" dirty="0"/>
              <a:t>주제</a:t>
            </a:r>
            <a:r>
              <a:rPr kumimoji="1" lang="en-US" altLang="ko-Kore-KR" sz="2400" b="1" dirty="0"/>
              <a:t>:</a:t>
            </a:r>
            <a:r>
              <a:rPr kumimoji="1" lang="ko-KR" altLang="en-US" sz="2400" b="1" dirty="0"/>
              <a:t> 식물 질병 예측 프로그램</a:t>
            </a:r>
            <a:endParaRPr kumimoji="1" lang="en-US" altLang="ko-KR" sz="2400" b="1" dirty="0"/>
          </a:p>
          <a:p>
            <a:endParaRPr kumimoji="1" lang="en-US" altLang="ko-Kore-KR" b="1" dirty="0"/>
          </a:p>
          <a:p>
            <a:r>
              <a:rPr kumimoji="1" lang="ko-KR" altLang="en-US" b="1" dirty="0"/>
              <a:t>선정 이유</a:t>
            </a:r>
            <a:endParaRPr kumimoji="1" lang="en-US" altLang="ko-KR" b="1" dirty="0"/>
          </a:p>
          <a:p>
            <a:endParaRPr kumimoji="1" lang="en-US" altLang="ko-KR" dirty="0"/>
          </a:p>
          <a:p>
            <a:r>
              <a:rPr lang="ko-KR" altLang="en-US" dirty="0"/>
              <a:t>농산품의 경우 질병이 발병하면 치명적인 사례가 많음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특히 과수화상병과 같이 생물적이 요인</a:t>
            </a:r>
            <a:r>
              <a:rPr lang="en-US" altLang="ko-KR" dirty="0"/>
              <a:t>(</a:t>
            </a:r>
            <a:r>
              <a:rPr lang="ko-KR" altLang="en-US" dirty="0"/>
              <a:t>박테리아</a:t>
            </a:r>
            <a:r>
              <a:rPr lang="en-US" altLang="ko-KR" dirty="0"/>
              <a:t>, </a:t>
            </a:r>
            <a:r>
              <a:rPr lang="ko-KR" altLang="en-US" dirty="0"/>
              <a:t>균</a:t>
            </a:r>
            <a:r>
              <a:rPr lang="en-US" altLang="ko-KR" dirty="0"/>
              <a:t>)</a:t>
            </a:r>
            <a:r>
              <a:rPr lang="ko-KR" altLang="en-US" dirty="0" err="1"/>
              <a:t>으로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발생한 식물병의 경우 피해가 막대한 경우가 많음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b="1" dirty="0"/>
              <a:t>예방과 피해를 줄이기 위해서 → 초기 대처와 정확한 질병 진단이 필요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4723431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1A9CEA60-80FC-FB45-9C1E-36ED03D63B7E}"/>
              </a:ext>
            </a:extLst>
          </p:cNvPr>
          <p:cNvSpPr txBox="1"/>
          <p:nvPr/>
        </p:nvSpPr>
        <p:spPr>
          <a:xfrm>
            <a:off x="254204" y="503650"/>
            <a:ext cx="23674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b="1" dirty="0">
                <a:latin typeface="+mj-lt"/>
              </a:rPr>
              <a:t>1.</a:t>
            </a:r>
            <a:r>
              <a:rPr kumimoji="1" lang="ko-KR" altLang="en-US" sz="2800" b="1" dirty="0">
                <a:latin typeface="+mj-lt"/>
              </a:rPr>
              <a:t> 주제 소개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EECC946-9903-1C48-AA18-1414D60F67E0}"/>
              </a:ext>
            </a:extLst>
          </p:cNvPr>
          <p:cNvSpPr txBox="1"/>
          <p:nvPr/>
        </p:nvSpPr>
        <p:spPr>
          <a:xfrm>
            <a:off x="2038883" y="1093647"/>
            <a:ext cx="765596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대부분의 식물병이 단순히 사람의 육안으로 판단이 어려움</a:t>
            </a:r>
            <a:endParaRPr lang="en-US" altLang="ko-KR" b="1" dirty="0"/>
          </a:p>
          <a:p>
            <a:pPr algn="ctr"/>
            <a:r>
              <a:rPr lang="ko-KR" altLang="en-US" dirty="0"/>
              <a:t>  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대처 늦음 </a:t>
            </a:r>
            <a:r>
              <a:rPr lang="ko-KR" altLang="en-US" dirty="0">
                <a:sym typeface="Wingdings" pitchFamily="2" charset="2"/>
              </a:rPr>
              <a:t> </a:t>
            </a:r>
            <a:endParaRPr lang="en-US" altLang="ko-KR" dirty="0">
              <a:sym typeface="Wingdings" pitchFamily="2" charset="2"/>
            </a:endParaRPr>
          </a:p>
          <a:p>
            <a:pPr algn="ctr"/>
            <a:endParaRPr lang="en-US" altLang="ko-KR" dirty="0">
              <a:sym typeface="Wingdings" pitchFamily="2" charset="2"/>
            </a:endParaRPr>
          </a:p>
          <a:p>
            <a:pPr algn="ctr"/>
            <a:endParaRPr lang="en-US" altLang="ko-KR" dirty="0"/>
          </a:p>
          <a:p>
            <a:pPr algn="ctr"/>
            <a:r>
              <a:rPr lang="ko-KR" altLang="en-US" dirty="0" err="1"/>
              <a:t>식물병</a:t>
            </a:r>
            <a:r>
              <a:rPr lang="ko-KR" altLang="en-US" dirty="0"/>
              <a:t> 악화</a:t>
            </a:r>
            <a:r>
              <a:rPr lang="en-US" altLang="ko-KR" dirty="0"/>
              <a:t>,</a:t>
            </a:r>
            <a:r>
              <a:rPr lang="ko-KR" altLang="en-US" dirty="0"/>
              <a:t> 피해 심화</a:t>
            </a:r>
            <a:endParaRPr lang="en-US" altLang="ko-KR" dirty="0"/>
          </a:p>
          <a:p>
            <a:pPr algn="ctr"/>
            <a:endParaRPr lang="en-US" altLang="ko-KR" dirty="0">
              <a:solidFill>
                <a:srgbClr val="00B050"/>
              </a:solidFill>
            </a:endParaRPr>
          </a:p>
          <a:p>
            <a:pPr algn="ctr"/>
            <a:r>
              <a:rPr lang="ko-KR" altLang="en-US" b="1" dirty="0">
                <a:solidFill>
                  <a:srgbClr val="00B050"/>
                </a:solidFill>
              </a:rPr>
              <a:t>가설</a:t>
            </a:r>
            <a:r>
              <a:rPr lang="en-US" altLang="ko-KR" b="1" dirty="0">
                <a:solidFill>
                  <a:srgbClr val="00B050"/>
                </a:solidFill>
              </a:rPr>
              <a:t>:</a:t>
            </a:r>
            <a:r>
              <a:rPr lang="ko-KR" altLang="en-US" b="1" dirty="0">
                <a:solidFill>
                  <a:srgbClr val="00B050"/>
                </a:solidFill>
              </a:rPr>
              <a:t> 식물의 잎 사진 만으로 </a:t>
            </a:r>
            <a:r>
              <a:rPr lang="ko-KR" altLang="en-US" b="1" dirty="0" err="1">
                <a:solidFill>
                  <a:srgbClr val="00B050"/>
                </a:solidFill>
              </a:rPr>
              <a:t>식물병</a:t>
            </a:r>
            <a:r>
              <a:rPr lang="ko-KR" altLang="en-US" b="1" dirty="0">
                <a:solidFill>
                  <a:srgbClr val="00B050"/>
                </a:solidFill>
              </a:rPr>
              <a:t> 유무와 병 종류 판단이 가능하다</a:t>
            </a:r>
            <a:endParaRPr lang="en-US" altLang="ko-KR" b="1" dirty="0">
              <a:solidFill>
                <a:srgbClr val="00B050"/>
              </a:solidFill>
            </a:endParaRPr>
          </a:p>
          <a:p>
            <a:endParaRPr lang="en-US" altLang="ko-KR" dirty="0"/>
          </a:p>
          <a:p>
            <a:endParaRPr lang="en-US" altLang="ko-KR" b="1" dirty="0"/>
          </a:p>
        </p:txBody>
      </p:sp>
      <p:pic>
        <p:nvPicPr>
          <p:cNvPr id="3" name="그래픽 2" descr="갈매기형 화살표 RTL">
            <a:extLst>
              <a:ext uri="{FF2B5EF4-FFF2-40B4-BE49-F238E27FC236}">
                <a16:creationId xmlns:a16="http://schemas.microsoft.com/office/drawing/2014/main" id="{04854339-8EA5-F467-1A13-3D8C7EF49D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6200000">
            <a:off x="5408243" y="1421278"/>
            <a:ext cx="457200" cy="457200"/>
          </a:xfrm>
          <a:prstGeom prst="rect">
            <a:avLst/>
          </a:prstGeom>
        </p:spPr>
      </p:pic>
      <p:pic>
        <p:nvPicPr>
          <p:cNvPr id="5" name="그래픽 4" descr="갈매기형 화살표 RTL">
            <a:extLst>
              <a:ext uri="{FF2B5EF4-FFF2-40B4-BE49-F238E27FC236}">
                <a16:creationId xmlns:a16="http://schemas.microsoft.com/office/drawing/2014/main" id="{FB0A6264-5FFC-7597-1283-47A76A1F01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6200000">
            <a:off x="5408243" y="2292805"/>
            <a:ext cx="457200" cy="4572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953E9E3-97AA-D574-670B-BF642AB816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2486" y="4299744"/>
            <a:ext cx="2558256" cy="255825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4D4A90E-95A1-4E54-A5CB-5361EE1330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26565" y="4299744"/>
            <a:ext cx="2558256" cy="2558256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6118C28F-4BF9-F68E-2692-D3DB123BCA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10644" y="4299745"/>
            <a:ext cx="2558255" cy="2558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3990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FE4DDD81-1A42-1C49-84AA-5FF73E0BD231}"/>
              </a:ext>
            </a:extLst>
          </p:cNvPr>
          <p:cNvSpPr/>
          <p:nvPr/>
        </p:nvSpPr>
        <p:spPr>
          <a:xfrm>
            <a:off x="688986" y="658609"/>
            <a:ext cx="41370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ko-KR" sz="2800" b="1" dirty="0">
                <a:latin typeface="+mj-lt"/>
              </a:rPr>
              <a:t>2.</a:t>
            </a:r>
            <a:r>
              <a:rPr kumimoji="1" lang="ko-KR" altLang="en-US" sz="2800" b="1" dirty="0">
                <a:latin typeface="+mj-lt"/>
              </a:rPr>
              <a:t> 데이터 셋 소개</a:t>
            </a:r>
            <a:endParaRPr lang="ko-KR" altLang="en-US" sz="2800" b="1" dirty="0"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B02A329-340C-DF49-AAF3-1EE3EE8AD25B}"/>
              </a:ext>
            </a:extLst>
          </p:cNvPr>
          <p:cNvSpPr txBox="1"/>
          <p:nvPr/>
        </p:nvSpPr>
        <p:spPr>
          <a:xfrm>
            <a:off x="688986" y="1434878"/>
            <a:ext cx="60415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latin typeface="Bell MT" panose="02020503060305020303" pitchFamily="18" charset="0"/>
                <a:hlinkClick r:id="rId2"/>
              </a:rPr>
              <a:t>https://</a:t>
            </a:r>
            <a:r>
              <a:rPr kumimoji="1" lang="en-US" altLang="ko-KR" dirty="0" err="1">
                <a:latin typeface="Bell MT" panose="02020503060305020303" pitchFamily="18" charset="0"/>
                <a:hlinkClick r:id="rId2"/>
              </a:rPr>
              <a:t>www.kaggle.com</a:t>
            </a:r>
            <a:r>
              <a:rPr kumimoji="1" lang="en-US" altLang="ko-KR" dirty="0">
                <a:latin typeface="Bell MT" panose="02020503060305020303" pitchFamily="18" charset="0"/>
                <a:hlinkClick r:id="rId2"/>
              </a:rPr>
              <a:t>/datasets/</a:t>
            </a:r>
            <a:r>
              <a:rPr kumimoji="1" lang="en-US" altLang="ko-KR" dirty="0" err="1">
                <a:latin typeface="Bell MT" panose="02020503060305020303" pitchFamily="18" charset="0"/>
                <a:hlinkClick r:id="rId2"/>
              </a:rPr>
              <a:t>vipoooool</a:t>
            </a:r>
            <a:r>
              <a:rPr kumimoji="1" lang="en-US" altLang="ko-KR" dirty="0">
                <a:latin typeface="Bell MT" panose="02020503060305020303" pitchFamily="18" charset="0"/>
                <a:hlinkClick r:id="rId2"/>
              </a:rPr>
              <a:t>/</a:t>
            </a:r>
            <a:r>
              <a:rPr kumimoji="1" lang="en-US" altLang="ko-KR" dirty="0" err="1">
                <a:latin typeface="Bell MT" panose="02020503060305020303" pitchFamily="18" charset="0"/>
                <a:hlinkClick r:id="rId2"/>
              </a:rPr>
              <a:t>new-plant-diseases-dataset?datasetId</a:t>
            </a:r>
            <a:r>
              <a:rPr kumimoji="1" lang="en-US" altLang="ko-KR" dirty="0">
                <a:latin typeface="Bell MT" panose="02020503060305020303" pitchFamily="18" charset="0"/>
                <a:hlinkClick r:id="rId2"/>
              </a:rPr>
              <a:t>=78313&amp;sortBy=</a:t>
            </a:r>
            <a:r>
              <a:rPr kumimoji="1" lang="en-US" altLang="ko-KR" dirty="0" err="1">
                <a:latin typeface="Bell MT" panose="02020503060305020303" pitchFamily="18" charset="0"/>
                <a:hlinkClick r:id="rId2"/>
              </a:rPr>
              <a:t>voteCount</a:t>
            </a:r>
            <a:endParaRPr kumimoji="1" lang="ko-KR" altLang="en-US" dirty="0">
              <a:latin typeface="Bell MT" panose="02020503060305020303" pitchFamily="18" charset="0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6D0695AE-3426-6979-6B43-BF8D2EFCE2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9881" y="435236"/>
            <a:ext cx="7163133" cy="163229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82BBD33-3FAF-C9B7-1483-9340A87FE176}"/>
              </a:ext>
            </a:extLst>
          </p:cNvPr>
          <p:cNvSpPr txBox="1"/>
          <p:nvPr/>
        </p:nvSpPr>
        <p:spPr>
          <a:xfrm>
            <a:off x="688985" y="2265206"/>
            <a:ext cx="88075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Train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ore-KR" dirty="0"/>
              <a:t>Validation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ore-KR" dirty="0"/>
              <a:t>Test</a:t>
            </a:r>
            <a:r>
              <a:rPr kumimoji="1" lang="ko-KR" altLang="en-US" dirty="0"/>
              <a:t> 데이터 셋으로 구성</a:t>
            </a:r>
            <a:endParaRPr kumimoji="1" lang="en-US" altLang="ko-KR" dirty="0"/>
          </a:p>
          <a:p>
            <a:endParaRPr kumimoji="1" lang="en-US" altLang="ko-Kore-KR" dirty="0"/>
          </a:p>
          <a:p>
            <a:r>
              <a:rPr kumimoji="1" lang="en-US" altLang="ko-KR" dirty="0"/>
              <a:t>Train, validation</a:t>
            </a:r>
            <a:r>
              <a:rPr kumimoji="1" lang="ko-KR" altLang="en-US" dirty="0"/>
              <a:t>은 약 </a:t>
            </a:r>
            <a:r>
              <a:rPr kumimoji="1" lang="en-US" altLang="ko-KR" dirty="0"/>
              <a:t>70000</a:t>
            </a:r>
            <a:r>
              <a:rPr kumimoji="1" lang="ko-KR" altLang="en-US" dirty="0"/>
              <a:t>개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1.7</a:t>
            </a:r>
            <a:r>
              <a:rPr kumimoji="1" lang="ko-KR" altLang="en-US" dirty="0"/>
              <a:t>만개의 사진과</a:t>
            </a:r>
            <a:r>
              <a:rPr kumimoji="1" lang="en-US" altLang="ko-KR" dirty="0"/>
              <a:t> </a:t>
            </a:r>
            <a:r>
              <a:rPr kumimoji="1" lang="ko-KR" altLang="en-US" dirty="0"/>
              <a:t>데이터 셋은 </a:t>
            </a:r>
            <a:r>
              <a:rPr kumimoji="1" lang="en-US" altLang="ko-KR" dirty="0"/>
              <a:t>38</a:t>
            </a:r>
            <a:r>
              <a:rPr kumimoji="1" lang="ko-KR" altLang="en-US" dirty="0"/>
              <a:t>개의 </a:t>
            </a:r>
            <a:r>
              <a:rPr kumimoji="1" lang="en-US" altLang="ko-KR" dirty="0"/>
              <a:t>class</a:t>
            </a:r>
            <a:r>
              <a:rPr kumimoji="1" lang="ko-KR" altLang="en-US" dirty="0"/>
              <a:t>로 구성</a:t>
            </a:r>
            <a:endParaRPr kumimoji="1" lang="ko-Kore-KR" altLang="en-US" dirty="0"/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AD089EEA-84BC-DAA3-C781-143DC797BD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601" y="3571033"/>
            <a:ext cx="7576016" cy="2330449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3B7D162B-EDD6-5C6D-1CCE-415293C532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96540" y="2676316"/>
            <a:ext cx="2168307" cy="3191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1178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36E6B55-3E89-344B-A8A9-27574B2AF0B4}"/>
              </a:ext>
            </a:extLst>
          </p:cNvPr>
          <p:cNvSpPr txBox="1"/>
          <p:nvPr/>
        </p:nvSpPr>
        <p:spPr>
          <a:xfrm>
            <a:off x="8187950" y="2828835"/>
            <a:ext cx="3013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latin typeface="Bell MT" panose="02020503060305020303" pitchFamily="18" charset="0"/>
              </a:rPr>
              <a:t>.</a:t>
            </a:r>
            <a:endParaRPr kumimoji="1" lang="ko-KR" altLang="en-US" dirty="0">
              <a:latin typeface="Bell MT" panose="02020503060305020303" pitchFamily="18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4DB0FDE-3CB6-7986-3F1F-F5830CFFE3B3}"/>
              </a:ext>
            </a:extLst>
          </p:cNvPr>
          <p:cNvSpPr/>
          <p:nvPr/>
        </p:nvSpPr>
        <p:spPr>
          <a:xfrm>
            <a:off x="594685" y="619645"/>
            <a:ext cx="10980596" cy="561870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788E556-1398-6112-1338-6F807B0F271F}"/>
              </a:ext>
            </a:extLst>
          </p:cNvPr>
          <p:cNvSpPr txBox="1"/>
          <p:nvPr/>
        </p:nvSpPr>
        <p:spPr>
          <a:xfrm>
            <a:off x="605702" y="619645"/>
            <a:ext cx="26440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800" b="1" dirty="0"/>
              <a:t>3</a:t>
            </a:r>
            <a:r>
              <a:rPr kumimoji="1" lang="en-US" altLang="ko-KR" sz="2800" b="1" dirty="0"/>
              <a:t>.</a:t>
            </a:r>
            <a:r>
              <a:rPr kumimoji="1" lang="ko-KR" altLang="en-US" sz="2800" b="1" dirty="0"/>
              <a:t> 데이터 처리</a:t>
            </a:r>
            <a:endParaRPr kumimoji="1" lang="ko-Kore-KR" altLang="en-US" sz="2800" b="1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4931ABDC-53E4-940F-B54E-209C83BFF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620" y="1671102"/>
            <a:ext cx="5240662" cy="40988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73D35F9-8BCC-E1C7-DB5F-F3752B44AB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620" y="2865161"/>
            <a:ext cx="5240662" cy="211884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E4F4BC7-EE0F-6931-8D98-4FF171CC653C}"/>
              </a:ext>
            </a:extLst>
          </p:cNvPr>
          <p:cNvSpPr txBox="1"/>
          <p:nvPr/>
        </p:nvSpPr>
        <p:spPr>
          <a:xfrm flipH="1">
            <a:off x="792989" y="1301770"/>
            <a:ext cx="3959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dirty="0"/>
              <a:t>사용한</a:t>
            </a:r>
            <a:r>
              <a:rPr kumimoji="1" lang="ko-KR" altLang="en-US" dirty="0"/>
              <a:t> 라이브러리</a:t>
            </a:r>
            <a:endParaRPr kumimoji="1" lang="ko-Kore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D8845F5-1851-2FE1-32F6-004EF325EBD3}"/>
              </a:ext>
            </a:extLst>
          </p:cNvPr>
          <p:cNvSpPr txBox="1"/>
          <p:nvPr/>
        </p:nvSpPr>
        <p:spPr>
          <a:xfrm>
            <a:off x="792989" y="2416019"/>
            <a:ext cx="2456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dirty="0"/>
              <a:t>전처리와</a:t>
            </a:r>
            <a:r>
              <a:rPr kumimoji="1" lang="ko-KR" altLang="en-US" dirty="0"/>
              <a:t> 업로드</a:t>
            </a:r>
            <a:r>
              <a:rPr kumimoji="1" lang="ko-Kore-KR" altLang="en-US" dirty="0"/>
              <a:t>코드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B8C0A30-EEB1-2CF2-525C-6502788C315D}"/>
              </a:ext>
            </a:extLst>
          </p:cNvPr>
          <p:cNvSpPr txBox="1"/>
          <p:nvPr/>
        </p:nvSpPr>
        <p:spPr>
          <a:xfrm>
            <a:off x="6268597" y="1751682"/>
            <a:ext cx="513041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kumimoji="1" lang="ko-Kore-KR" altLang="en-US" dirty="0"/>
              <a:t>데이터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전처리</a:t>
            </a:r>
            <a:r>
              <a:rPr kumimoji="1" lang="ko-KR" altLang="en-US" dirty="0"/>
              <a:t> 과정에는 </a:t>
            </a:r>
            <a:r>
              <a:rPr kumimoji="1" lang="en-US" altLang="ko-KR" dirty="0" err="1">
                <a:solidFill>
                  <a:srgbClr val="00B050"/>
                </a:solidFill>
              </a:rPr>
              <a:t>ImageDataGenerator</a:t>
            </a:r>
            <a:endParaRPr kumimoji="1" lang="en-US" altLang="ko-KR" dirty="0">
              <a:solidFill>
                <a:srgbClr val="00B050"/>
              </a:solidFill>
            </a:endParaRPr>
          </a:p>
          <a:p>
            <a:pPr algn="just"/>
            <a:r>
              <a:rPr kumimoji="1" lang="en-US" altLang="ko-KR" dirty="0"/>
              <a:t> </a:t>
            </a:r>
          </a:p>
          <a:p>
            <a:pPr algn="just"/>
            <a:r>
              <a:rPr kumimoji="1" lang="en-US" altLang="ko-KR" dirty="0"/>
              <a:t>- </a:t>
            </a:r>
            <a:r>
              <a:rPr kumimoji="1" lang="en-US" altLang="ko-KR" dirty="0" err="1"/>
              <a:t>train_datagen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valid </a:t>
            </a:r>
            <a:r>
              <a:rPr kumimoji="1" lang="en-US" altLang="ko-KR" dirty="0" err="1"/>
              <a:t>datagen</a:t>
            </a:r>
            <a:r>
              <a:rPr kumimoji="1" lang="en-US" altLang="ko-KR" dirty="0"/>
              <a:t> </a:t>
            </a:r>
            <a:r>
              <a:rPr kumimoji="1" lang="ko-KR" altLang="en-US" dirty="0"/>
              <a:t>객체 생성</a:t>
            </a:r>
            <a:endParaRPr kumimoji="1" lang="en-US" altLang="ko-KR" dirty="0"/>
          </a:p>
          <a:p>
            <a:pPr marL="285750" indent="-285750" algn="just">
              <a:buFontTx/>
              <a:buChar char="-"/>
            </a:pPr>
            <a:r>
              <a:rPr kumimoji="1" lang="en-US" altLang="ko-KR" dirty="0"/>
              <a:t>Rescaling</a:t>
            </a:r>
          </a:p>
          <a:p>
            <a:pPr marL="285750" indent="-285750" algn="just">
              <a:buFontTx/>
              <a:buChar char="-"/>
            </a:pPr>
            <a:r>
              <a:rPr kumimoji="1" lang="ko-KR" altLang="en-US" dirty="0"/>
              <a:t>사진의 가로 세로 비율 조정</a:t>
            </a:r>
            <a:endParaRPr kumimoji="1" lang="en-US" altLang="ko-KR" dirty="0"/>
          </a:p>
          <a:p>
            <a:pPr marL="285750" indent="-285750" algn="just">
              <a:buFontTx/>
              <a:buChar char="-"/>
            </a:pPr>
            <a:r>
              <a:rPr kumimoji="1" lang="ko-KR" altLang="en-US" dirty="0"/>
              <a:t>층 밀리기</a:t>
            </a:r>
            <a:r>
              <a:rPr kumimoji="1" lang="en-US" altLang="ko-KR" dirty="0"/>
              <a:t>,</a:t>
            </a:r>
            <a:r>
              <a:rPr kumimoji="1" lang="ko-KR" altLang="en-US" dirty="0"/>
              <a:t> 줌</a:t>
            </a:r>
            <a:endParaRPr kumimoji="1" lang="en-US" altLang="ko-KR" dirty="0"/>
          </a:p>
          <a:p>
            <a:pPr algn="just"/>
            <a:endParaRPr kumimoji="1" lang="en-US" altLang="ko-KR" dirty="0"/>
          </a:p>
          <a:p>
            <a:pPr marL="285750" indent="-285750" algn="just">
              <a:buFontTx/>
              <a:buChar char="-"/>
            </a:pPr>
            <a:endParaRPr kumimoji="1" lang="en-US" altLang="ko-Kore-KR" dirty="0"/>
          </a:p>
          <a:p>
            <a:pPr algn="just"/>
            <a:r>
              <a:rPr kumimoji="1" lang="ko-Kore-KR" altLang="en-US" dirty="0"/>
              <a:t>이미지</a:t>
            </a:r>
            <a:r>
              <a:rPr kumimoji="1" lang="ko-KR" altLang="en-US" dirty="0"/>
              <a:t> 불러 </a:t>
            </a:r>
            <a:r>
              <a:rPr kumimoji="1" lang="ko-KR" altLang="en-US" dirty="0" err="1"/>
              <a:t>올때는</a:t>
            </a:r>
            <a:r>
              <a:rPr kumimoji="1" lang="ko-KR" altLang="en-US" dirty="0"/>
              <a:t> </a:t>
            </a:r>
            <a:r>
              <a:rPr kumimoji="1" lang="en-US" altLang="ko-KR" dirty="0">
                <a:solidFill>
                  <a:srgbClr val="00B050"/>
                </a:solidFill>
              </a:rPr>
              <a:t>f</a:t>
            </a:r>
            <a:r>
              <a:rPr lang="en" altLang="ko-Kore-KR" dirty="0" err="1">
                <a:solidFill>
                  <a:srgbClr val="00B050"/>
                </a:solidFill>
              </a:rPr>
              <a:t>low_from_directory</a:t>
            </a:r>
            <a:r>
              <a:rPr lang="ko-KR" altLang="en-US" dirty="0">
                <a:solidFill>
                  <a:srgbClr val="00B050"/>
                </a:solidFill>
              </a:rPr>
              <a:t> </a:t>
            </a:r>
            <a:r>
              <a:rPr lang="ko-KR" altLang="en-US" dirty="0"/>
              <a:t>사용</a:t>
            </a:r>
            <a:endParaRPr kumimoji="1" lang="en-US" altLang="ko-Kore-KR" dirty="0"/>
          </a:p>
        </p:txBody>
      </p:sp>
    </p:spTree>
    <p:extLst>
      <p:ext uri="{BB962C8B-B14F-4D97-AF65-F5344CB8AC3E}">
        <p14:creationId xmlns:p14="http://schemas.microsoft.com/office/powerpoint/2010/main" val="10560846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36E6B55-3E89-344B-A8A9-27574B2AF0B4}"/>
              </a:ext>
            </a:extLst>
          </p:cNvPr>
          <p:cNvSpPr txBox="1"/>
          <p:nvPr/>
        </p:nvSpPr>
        <p:spPr>
          <a:xfrm>
            <a:off x="8187950" y="2828835"/>
            <a:ext cx="3013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latin typeface="Bell MT" panose="02020503060305020303" pitchFamily="18" charset="0"/>
              </a:rPr>
              <a:t>.</a:t>
            </a:r>
            <a:endParaRPr kumimoji="1" lang="ko-KR" altLang="en-US" dirty="0">
              <a:latin typeface="Bell MT" panose="02020503060305020303" pitchFamily="18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4DB0FDE-3CB6-7986-3F1F-F5830CFFE3B3}"/>
              </a:ext>
            </a:extLst>
          </p:cNvPr>
          <p:cNvSpPr/>
          <p:nvPr/>
        </p:nvSpPr>
        <p:spPr>
          <a:xfrm>
            <a:off x="605702" y="509476"/>
            <a:ext cx="10980596" cy="561870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788E556-1398-6112-1338-6F807B0F271F}"/>
              </a:ext>
            </a:extLst>
          </p:cNvPr>
          <p:cNvSpPr txBox="1"/>
          <p:nvPr/>
        </p:nvSpPr>
        <p:spPr>
          <a:xfrm>
            <a:off x="605702" y="619645"/>
            <a:ext cx="39590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b="1" dirty="0"/>
              <a:t>4.</a:t>
            </a:r>
            <a:r>
              <a:rPr kumimoji="1" lang="ko-KR" altLang="en-US" sz="2800" b="1" dirty="0"/>
              <a:t> 모델 생성 및 학습</a:t>
            </a:r>
            <a:endParaRPr kumimoji="1" lang="ko-Kore-KR" altLang="en-US" sz="28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97E1382-1153-C4F3-BC7B-D9E60A2439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734" y="1142865"/>
            <a:ext cx="4152923" cy="28310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EB725FA-C410-6528-3FC9-6D8E8A9AB3E9}"/>
              </a:ext>
            </a:extLst>
          </p:cNvPr>
          <p:cNvSpPr txBox="1"/>
          <p:nvPr/>
        </p:nvSpPr>
        <p:spPr>
          <a:xfrm>
            <a:off x="1486065" y="4143129"/>
            <a:ext cx="435992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600" dirty="0"/>
              <a:t>CNN </a:t>
            </a:r>
            <a:r>
              <a:rPr kumimoji="1" lang="ko-KR" altLang="en-US" sz="1600" dirty="0"/>
              <a:t>구조 </a:t>
            </a:r>
            <a:endParaRPr kumimoji="1" lang="en-US" altLang="ko-KR" sz="1600" dirty="0"/>
          </a:p>
          <a:p>
            <a:r>
              <a:rPr kumimoji="1" lang="en-US" altLang="ko-KR" sz="1600" dirty="0" err="1"/>
              <a:t>Keras.Sequential</a:t>
            </a:r>
            <a:r>
              <a:rPr kumimoji="1" lang="en-US" altLang="ko-KR" sz="1600" dirty="0"/>
              <a:t>() </a:t>
            </a:r>
            <a:r>
              <a:rPr kumimoji="1" lang="ko-KR" altLang="en-US" sz="1600" dirty="0"/>
              <a:t>함수 사용</a:t>
            </a:r>
            <a:endParaRPr kumimoji="1" lang="en-US" altLang="ko-KR" sz="1600" dirty="0"/>
          </a:p>
          <a:p>
            <a:endParaRPr kumimoji="1" lang="en-US" altLang="ko-KR" sz="1600" dirty="0"/>
          </a:p>
          <a:p>
            <a:pPr marL="285750" indent="-285750">
              <a:buFontTx/>
              <a:buChar char="-"/>
            </a:pPr>
            <a:r>
              <a:rPr kumimoji="1" lang="ko-KR" altLang="en-US" sz="1600" dirty="0"/>
              <a:t>순차 모델 </a:t>
            </a:r>
            <a:endParaRPr kumimoji="1" lang="en-US" altLang="ko-KR" sz="1600" dirty="0"/>
          </a:p>
          <a:p>
            <a:pPr marL="285750" indent="-285750">
              <a:buFontTx/>
              <a:buChar char="-"/>
            </a:pPr>
            <a:r>
              <a:rPr kumimoji="1" lang="en-US" altLang="ko-Kore-KR" sz="1600" dirty="0"/>
              <a:t>Con2D, </a:t>
            </a:r>
            <a:r>
              <a:rPr kumimoji="1" lang="en-US" altLang="ko-Kore-KR" sz="1600" dirty="0" err="1"/>
              <a:t>Maxpooling</a:t>
            </a:r>
            <a:r>
              <a:rPr kumimoji="1" lang="en-US" altLang="ko-Kore-KR" sz="1600" dirty="0"/>
              <a:t> </a:t>
            </a:r>
            <a:r>
              <a:rPr kumimoji="1" lang="ko-KR" altLang="en-US" sz="1600" dirty="0"/>
              <a:t>반복으로 특징 추출</a:t>
            </a:r>
            <a:endParaRPr kumimoji="1" lang="en-US" altLang="ko-KR" sz="1600" dirty="0"/>
          </a:p>
          <a:p>
            <a:pPr marL="285750" indent="-285750">
              <a:buFontTx/>
              <a:buChar char="-"/>
            </a:pPr>
            <a:r>
              <a:rPr kumimoji="1" lang="ko-Kore-KR" altLang="en-US" sz="1600" dirty="0"/>
              <a:t>활성화</a:t>
            </a:r>
            <a:r>
              <a:rPr kumimoji="1" lang="ko-KR" altLang="en-US" sz="1600" dirty="0"/>
              <a:t> 함수 </a:t>
            </a:r>
            <a:r>
              <a:rPr kumimoji="1" lang="en-US" altLang="ko-KR" sz="1600" dirty="0" err="1"/>
              <a:t>relu</a:t>
            </a:r>
            <a:r>
              <a:rPr kumimoji="1" lang="en-US" altLang="ko-KR" sz="1600" dirty="0"/>
              <a:t> </a:t>
            </a:r>
            <a:r>
              <a:rPr kumimoji="1" lang="ko-KR" altLang="en-US" sz="1600" dirty="0"/>
              <a:t>사용</a:t>
            </a:r>
            <a:endParaRPr kumimoji="1" lang="en-US" altLang="ko-KR" sz="1600" dirty="0"/>
          </a:p>
          <a:p>
            <a:pPr marL="285750" indent="-285750">
              <a:buFontTx/>
              <a:buChar char="-"/>
            </a:pPr>
            <a:r>
              <a:rPr kumimoji="1" lang="ko-KR" altLang="en-US" sz="1600" dirty="0"/>
              <a:t>마지막 층에서는 </a:t>
            </a:r>
            <a:r>
              <a:rPr kumimoji="1" lang="en-US" altLang="ko-KR" sz="1600" dirty="0" err="1"/>
              <a:t>softmax</a:t>
            </a:r>
            <a:r>
              <a:rPr kumimoji="1" lang="ko-KR" altLang="en-US" sz="1600" dirty="0"/>
              <a:t> 함수 사용</a:t>
            </a:r>
            <a:endParaRPr kumimoji="1" lang="ko-Kore-KR" altLang="en-US" sz="16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CF6DAA2-B123-A8A4-6BEA-1E87532B9B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9682" y="509476"/>
            <a:ext cx="4152923" cy="438689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9BB2315-5963-11C0-D43A-148027B7ED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9683" y="4896366"/>
            <a:ext cx="4152922" cy="1425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9681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36E6B55-3E89-344B-A8A9-27574B2AF0B4}"/>
              </a:ext>
            </a:extLst>
          </p:cNvPr>
          <p:cNvSpPr txBox="1"/>
          <p:nvPr/>
        </p:nvSpPr>
        <p:spPr>
          <a:xfrm>
            <a:off x="8187950" y="2828835"/>
            <a:ext cx="3013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latin typeface="Bell MT" panose="02020503060305020303" pitchFamily="18" charset="0"/>
              </a:rPr>
              <a:t>.</a:t>
            </a:r>
            <a:endParaRPr kumimoji="1" lang="ko-KR" altLang="en-US" dirty="0">
              <a:latin typeface="Bell MT" panose="02020503060305020303" pitchFamily="18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4DB0FDE-3CB6-7986-3F1F-F5830CFFE3B3}"/>
              </a:ext>
            </a:extLst>
          </p:cNvPr>
          <p:cNvSpPr/>
          <p:nvPr/>
        </p:nvSpPr>
        <p:spPr>
          <a:xfrm>
            <a:off x="671056" y="563918"/>
            <a:ext cx="10980596" cy="561870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788E556-1398-6112-1338-6F807B0F271F}"/>
              </a:ext>
            </a:extLst>
          </p:cNvPr>
          <p:cNvSpPr txBox="1"/>
          <p:nvPr/>
        </p:nvSpPr>
        <p:spPr>
          <a:xfrm>
            <a:off x="605702" y="619645"/>
            <a:ext cx="39590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b="1" dirty="0"/>
              <a:t>4.</a:t>
            </a:r>
            <a:r>
              <a:rPr kumimoji="1" lang="ko-KR" altLang="en-US" sz="2800" b="1" dirty="0"/>
              <a:t> 모델 생성 및 학습</a:t>
            </a:r>
            <a:endParaRPr kumimoji="1" lang="ko-Kore-KR" altLang="en-US" sz="28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B725FA-C410-6528-3FC9-6D8E8A9AB3E9}"/>
              </a:ext>
            </a:extLst>
          </p:cNvPr>
          <p:cNvSpPr txBox="1"/>
          <p:nvPr/>
        </p:nvSpPr>
        <p:spPr>
          <a:xfrm>
            <a:off x="7404629" y="1407837"/>
            <a:ext cx="435992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en-US" altLang="ko-Kore-KR" sz="1600" dirty="0"/>
          </a:p>
          <a:p>
            <a:r>
              <a:rPr kumimoji="1" lang="en-US" altLang="ko-Kore-KR" sz="1600" dirty="0"/>
              <a:t>‘</a:t>
            </a:r>
            <a:r>
              <a:rPr kumimoji="1" lang="en-US" altLang="ko-Kore-KR" sz="1600" dirty="0" err="1"/>
              <a:t>val</a:t>
            </a:r>
            <a:r>
              <a:rPr kumimoji="1" lang="en-US" altLang="ko-Kore-KR" sz="1600" dirty="0"/>
              <a:t> loss’</a:t>
            </a:r>
            <a:r>
              <a:rPr kumimoji="1" lang="ko-KR" altLang="en-US" sz="1600" dirty="0"/>
              <a:t>가 향상 되지 않으면 </a:t>
            </a:r>
            <a:endParaRPr kumimoji="1" lang="en-US" altLang="ko-KR" sz="1600" dirty="0"/>
          </a:p>
          <a:p>
            <a:r>
              <a:rPr kumimoji="1" lang="ko-KR" altLang="en-US" sz="1600" dirty="0"/>
              <a:t>학습을 멈추도록 설정</a:t>
            </a:r>
            <a:endParaRPr kumimoji="1" lang="en-US" altLang="ko-KR" sz="1600" dirty="0"/>
          </a:p>
          <a:p>
            <a:endParaRPr kumimoji="1" lang="ko-Kore-KR" altLang="en-US" sz="16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854ADBE-073A-27CD-BBC7-BD1E3AD1B9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056" y="1516484"/>
            <a:ext cx="6665990" cy="168168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6602853-2ECE-C862-8463-795ECCCA34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168" y="3754610"/>
            <a:ext cx="6706885" cy="89117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AE123F02-49D2-45E3-A407-21F21ED1D5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9" y="3232245"/>
            <a:ext cx="5105399" cy="282708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ECC11A7-BD13-1ACE-A6D8-CC0E74361A12}"/>
              </a:ext>
            </a:extLst>
          </p:cNvPr>
          <p:cNvSpPr txBox="1"/>
          <p:nvPr/>
        </p:nvSpPr>
        <p:spPr>
          <a:xfrm>
            <a:off x="7426851" y="2367170"/>
            <a:ext cx="38118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600" dirty="0"/>
              <a:t>Epoch 12</a:t>
            </a:r>
            <a:r>
              <a:rPr kumimoji="1" lang="ko-KR" altLang="en-US" sz="1600" dirty="0"/>
              <a:t>에서 학습 종료</a:t>
            </a:r>
            <a:r>
              <a:rPr kumimoji="1" lang="en-US" altLang="ko-KR" sz="1600" dirty="0"/>
              <a:t>,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5</a:t>
            </a:r>
            <a:r>
              <a:rPr kumimoji="1" lang="ko-KR" altLang="en-US" sz="1600" dirty="0"/>
              <a:t>번 동안 </a:t>
            </a:r>
            <a:r>
              <a:rPr kumimoji="1" lang="en-US" altLang="ko-KR" sz="1600" dirty="0" err="1"/>
              <a:t>val</a:t>
            </a:r>
            <a:r>
              <a:rPr kumimoji="1" lang="en-US" altLang="ko-KR" sz="1600" dirty="0"/>
              <a:t> loss </a:t>
            </a:r>
            <a:r>
              <a:rPr kumimoji="1" lang="ko-KR" altLang="en-US" sz="1600" dirty="0"/>
              <a:t>향상 </a:t>
            </a:r>
            <a:r>
              <a:rPr kumimoji="1" lang="en-US" altLang="ko-KR" sz="1600" dirty="0"/>
              <a:t>X</a:t>
            </a:r>
            <a:endParaRPr kumimoji="1" lang="ko-Kore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2830407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36E6B55-3E89-344B-A8A9-27574B2AF0B4}"/>
              </a:ext>
            </a:extLst>
          </p:cNvPr>
          <p:cNvSpPr txBox="1"/>
          <p:nvPr/>
        </p:nvSpPr>
        <p:spPr>
          <a:xfrm>
            <a:off x="8187950" y="2828835"/>
            <a:ext cx="3013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latin typeface="Bell MT" panose="02020503060305020303" pitchFamily="18" charset="0"/>
              </a:rPr>
              <a:t>.</a:t>
            </a:r>
            <a:endParaRPr kumimoji="1" lang="ko-KR" altLang="en-US" dirty="0">
              <a:latin typeface="Bell MT" panose="02020503060305020303" pitchFamily="18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4DB0FDE-3CB6-7986-3F1F-F5830CFFE3B3}"/>
              </a:ext>
            </a:extLst>
          </p:cNvPr>
          <p:cNvSpPr/>
          <p:nvPr/>
        </p:nvSpPr>
        <p:spPr>
          <a:xfrm>
            <a:off x="605701" y="611202"/>
            <a:ext cx="10980596" cy="561870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788E556-1398-6112-1338-6F807B0F271F}"/>
              </a:ext>
            </a:extLst>
          </p:cNvPr>
          <p:cNvSpPr txBox="1"/>
          <p:nvPr/>
        </p:nvSpPr>
        <p:spPr>
          <a:xfrm>
            <a:off x="671055" y="611202"/>
            <a:ext cx="47712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b="1" dirty="0"/>
              <a:t>5.</a:t>
            </a:r>
            <a:r>
              <a:rPr kumimoji="1" lang="ko-KR" altLang="en-US" sz="2800" b="1" dirty="0"/>
              <a:t> 모델 검증 및 성능 확인</a:t>
            </a:r>
            <a:endParaRPr kumimoji="1" lang="ko-Kore-KR" altLang="en-US" sz="28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867E2BC-C2B8-BF85-16C0-EEC141D691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9834" y="4238578"/>
            <a:ext cx="4684344" cy="146165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8B0F29D-7637-6D6F-E560-2046205562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172" y="1184390"/>
            <a:ext cx="4771277" cy="238039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2B9FACC-76AE-B90A-58E9-420A5BA280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8551" y="1184390"/>
            <a:ext cx="4771277" cy="238039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E682350-0046-3572-C760-19C44C93BDCF}"/>
              </a:ext>
            </a:extLst>
          </p:cNvPr>
          <p:cNvSpPr txBox="1"/>
          <p:nvPr/>
        </p:nvSpPr>
        <p:spPr>
          <a:xfrm>
            <a:off x="2071172" y="3626304"/>
            <a:ext cx="3260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dirty="0"/>
              <a:t>손실값</a:t>
            </a:r>
            <a:r>
              <a:rPr kumimoji="1" lang="ko-KR" altLang="en-US" dirty="0"/>
              <a:t> 검증 곡선</a:t>
            </a:r>
            <a:endParaRPr kumimoji="1" lang="ko-Kore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B72B57A-7492-8825-45FE-B5D9B98E396C}"/>
              </a:ext>
            </a:extLst>
          </p:cNvPr>
          <p:cNvSpPr txBox="1"/>
          <p:nvPr/>
        </p:nvSpPr>
        <p:spPr>
          <a:xfrm>
            <a:off x="8064178" y="3591933"/>
            <a:ext cx="3260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dirty="0"/>
              <a:t>정확도</a:t>
            </a:r>
            <a:r>
              <a:rPr kumimoji="1" lang="ko-KR" altLang="en-US" dirty="0"/>
              <a:t> 검증 곡선</a:t>
            </a:r>
            <a:endParaRPr kumimoji="1" lang="ko-Kore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66D0856-620D-F4BB-3805-6CC2F201D6BA}"/>
              </a:ext>
            </a:extLst>
          </p:cNvPr>
          <p:cNvSpPr txBox="1"/>
          <p:nvPr/>
        </p:nvSpPr>
        <p:spPr>
          <a:xfrm>
            <a:off x="3056693" y="5758510"/>
            <a:ext cx="6070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 err="1"/>
              <a:t>Generater</a:t>
            </a:r>
            <a:r>
              <a:rPr kumimoji="1" lang="ko-KR" altLang="en-US" dirty="0"/>
              <a:t>가 제공하는 샘플로 검사 시 </a:t>
            </a:r>
            <a:r>
              <a:rPr kumimoji="1" lang="ko-Kore-KR" altLang="en-US" dirty="0"/>
              <a:t>정확도</a:t>
            </a:r>
            <a:r>
              <a:rPr kumimoji="1" lang="en-US" altLang="ko-Kore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97.50</a:t>
            </a:r>
            <a:r>
              <a:rPr kumimoji="1" lang="ko-KR" altLang="en-US" dirty="0"/>
              <a:t> </a:t>
            </a:r>
            <a:r>
              <a:rPr kumimoji="1" lang="en-US" altLang="ko-KR" dirty="0"/>
              <a:t>%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659762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997</TotalTime>
  <Words>369</Words>
  <Application>Microsoft Macintosh PowerPoint</Application>
  <PresentationFormat>와이드스크린</PresentationFormat>
  <Paragraphs>88</Paragraphs>
  <Slides>12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7" baseType="lpstr">
      <vt:lpstr>맑은 고딕</vt:lpstr>
      <vt:lpstr>Arial</vt:lpstr>
      <vt:lpstr>Bell MT</vt:lpstr>
      <vt:lpstr>Calibri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 Sun Joe</dc:creator>
  <cp:lastModifiedBy>Hye Oh Jung</cp:lastModifiedBy>
  <cp:revision>17</cp:revision>
  <dcterms:created xsi:type="dcterms:W3CDTF">2021-11-25T05:10:37Z</dcterms:created>
  <dcterms:modified xsi:type="dcterms:W3CDTF">2022-07-26T17:45:00Z</dcterms:modified>
</cp:coreProperties>
</file>